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816" r:id="rId3"/>
    <p:sldId id="817" r:id="rId4"/>
    <p:sldId id="740" r:id="rId5"/>
    <p:sldId id="81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0">
          <p15:clr>
            <a:srgbClr val="A4A3A4"/>
          </p15:clr>
        </p15:guide>
        <p15:guide id="2" orient="horz" pos="1010">
          <p15:clr>
            <a:srgbClr val="A4A3A4"/>
          </p15:clr>
        </p15:guide>
        <p15:guide id="3" orient="horz" pos="3630">
          <p15:clr>
            <a:srgbClr val="A4A3A4"/>
          </p15:clr>
        </p15:guide>
        <p15:guide id="4" orient="horz" pos="2309">
          <p15:clr>
            <a:srgbClr val="A4A3A4"/>
          </p15:clr>
        </p15:guide>
        <p15:guide id="5" pos="5471">
          <p15:clr>
            <a:srgbClr val="A4A3A4"/>
          </p15:clr>
        </p15:guide>
        <p15:guide id="6" pos="295">
          <p15:clr>
            <a:srgbClr val="A4A3A4"/>
          </p15:clr>
        </p15:guide>
        <p15:guide id="7">
          <p15:clr>
            <a:srgbClr val="A4A3A4"/>
          </p15:clr>
        </p15:guide>
        <p15:guide id="8" pos="2075">
          <p15:clr>
            <a:srgbClr val="A4A3A4"/>
          </p15:clr>
        </p15:guide>
        <p15:guide id="9" pos="3889">
          <p15:clr>
            <a:srgbClr val="A4A3A4"/>
          </p15:clr>
        </p15:guide>
        <p15:guide id="10" pos="3679">
          <p15:clr>
            <a:srgbClr val="A4A3A4"/>
          </p15:clr>
        </p15:guide>
        <p15:guide id="11" pos="2852">
          <p15:clr>
            <a:srgbClr val="A4A3A4"/>
          </p15:clr>
        </p15:guide>
        <p15:guide id="12" pos="18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120" y="35"/>
      </p:cViewPr>
      <p:guideLst>
        <p:guide orient="horz" pos="2560"/>
        <p:guide orient="horz" pos="1010"/>
        <p:guide orient="horz" pos="3630"/>
        <p:guide orient="horz" pos="2309"/>
        <p:guide pos="5471"/>
        <p:guide pos="295"/>
        <p:guide/>
        <p:guide pos="2075"/>
        <p:guide pos="3889"/>
        <p:guide pos="3679"/>
        <p:guide pos="2852"/>
        <p:guide pos="1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678" y="-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pPr/>
              <a:t>6/29/2023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pPr/>
              <a:t>6/29/2023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650078"/>
            <a:ext cx="9144000" cy="5598322"/>
            <a:chOff x="0" y="3415"/>
            <a:chExt cx="9144000" cy="5521325"/>
          </a:xfrm>
        </p:grpSpPr>
        <p:pic>
          <p:nvPicPr>
            <p:cNvPr id="8" name="Picture 2" descr="Base aerial with improvements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15"/>
              <a:ext cx="9144000" cy="552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0" y="3415"/>
              <a:ext cx="9144000" cy="5521325"/>
            </a:xfrm>
            <a:prstGeom prst="rect">
              <a:avLst/>
            </a:prstGeom>
            <a:solidFill>
              <a:srgbClr val="376092">
                <a:alpha val="8313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09"/>
            <a:ext cx="9144000" cy="1133929"/>
          </a:xfr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>
            <a:lvl1pPr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87" y="4387983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095500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3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97025"/>
            <a:ext cx="9144000" cy="2068513"/>
          </a:xfrm>
        </p:spPr>
        <p:txBody>
          <a:bodyPr anchor="ctr" anchorCtr="1">
            <a:normAutofit/>
          </a:bodyPr>
          <a:lstStyle>
            <a:lvl1pPr algn="ctr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4064000"/>
            <a:ext cx="8228012" cy="1698625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tabLst>
                <a:tab pos="2003425" algn="l"/>
              </a:tabLst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8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defRPr sz="2000"/>
            </a:lvl2pPr>
            <a:lvl3pPr marL="687388" indent="-230188">
              <a:defRPr sz="2000"/>
            </a:lvl3pPr>
            <a:lvl4pPr marL="915988" indent="-228600">
              <a:defRPr sz="2000"/>
            </a:lvl4pPr>
            <a:lvl5pPr marL="1144588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defRPr sz="2000"/>
            </a:lvl2pPr>
            <a:lvl3pPr marL="685800" indent="-228600">
              <a:tabLst/>
              <a:defRPr sz="2000"/>
            </a:lvl3pPr>
            <a:lvl4pPr marL="915988" indent="-228600">
              <a:defRPr sz="2000"/>
            </a:lvl4pPr>
            <a:lvl5pPr marL="1144588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6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0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97025"/>
            <a:ext cx="9144000" cy="2068513"/>
          </a:xfrm>
        </p:spPr>
        <p:txBody>
          <a:bodyPr anchor="ctr" anchorCtr="1">
            <a:normAutofit/>
          </a:bodyPr>
          <a:lstStyle>
            <a:lvl1pPr algn="ctr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4064000"/>
            <a:ext cx="8228012" cy="1698625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2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91416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12577"/>
            <a:ext cx="9144000" cy="855765"/>
          </a:xfrm>
        </p:spPr>
        <p:txBody>
          <a:bodyPr anchor="ctr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650078"/>
            <a:ext cx="9144000" cy="5598322"/>
            <a:chOff x="0" y="3415"/>
            <a:chExt cx="9144000" cy="5521325"/>
          </a:xfrm>
        </p:grpSpPr>
        <p:pic>
          <p:nvPicPr>
            <p:cNvPr id="8" name="Picture 2" descr="Base aerial with improvements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15"/>
              <a:ext cx="9144000" cy="552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0" y="3415"/>
              <a:ext cx="9144000" cy="5521325"/>
            </a:xfrm>
            <a:prstGeom prst="rect">
              <a:avLst/>
            </a:prstGeom>
            <a:solidFill>
              <a:srgbClr val="376092">
                <a:alpha val="8313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291" tIns="32146" rIns="64291" bIns="32146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09"/>
            <a:ext cx="9144000" cy="1133929"/>
          </a:xfr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>
            <a:lvl1pPr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87" y="4387983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095500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6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defRPr sz="2000"/>
            </a:lvl2pPr>
            <a:lvl3pPr marL="687388" indent="-230188">
              <a:defRPr sz="2000"/>
            </a:lvl3pPr>
            <a:lvl4pPr marL="915988" indent="-228600">
              <a:defRPr sz="2000"/>
            </a:lvl4pPr>
            <a:lvl5pPr marL="1144588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defRPr sz="2000"/>
            </a:lvl2pPr>
            <a:lvl3pPr marL="685800" indent="-228600">
              <a:tabLst/>
              <a:defRPr sz="2000"/>
            </a:lvl3pPr>
            <a:lvl4pPr marL="915988" indent="-228600">
              <a:defRPr sz="2000"/>
            </a:lvl4pPr>
            <a:lvl5pPr marL="1144588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2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0" y="6239580"/>
            <a:ext cx="9144000" cy="6184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anchor="ctr"/>
          <a:lstStyle/>
          <a:p>
            <a:pPr algn="ctr" defTabSz="457082"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457082"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5" y="6356350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8" name="Picture 1" descr="ATAP_footer_orange_reversed_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1929" y="6311321"/>
            <a:ext cx="28987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 descr="LBL_logo_notext_rev_transparent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479" y="6357358"/>
            <a:ext cx="518160" cy="365760"/>
          </a:xfrm>
          <a:prstGeom prst="rect">
            <a:avLst/>
          </a:prstGeom>
        </p:spPr>
      </p:pic>
      <p:pic>
        <p:nvPicPr>
          <p:cNvPr id="48" name="Picture 47" descr="RGB_White-Seal_White-Mark_SC_Horizontal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020" y="6353368"/>
            <a:ext cx="2286000" cy="38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3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8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1F497D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1F497D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F497D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F497D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5" y="6356350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1F497D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1F497D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F497D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F497D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Session Problem (1)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02092" y="3169339"/>
            <a:ext cx="96003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Initial beam conditions</a:t>
            </a:r>
            <a:r>
              <a:rPr lang="en-US" sz="1600" dirty="0" smtClean="0">
                <a:solidFill>
                  <a:schemeClr val="tx2"/>
                </a:solidFill>
              </a:rPr>
              <a:t>: 100pC, 100 MeV, total 3 mm beam with longitudinally 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uniform distribution in z, Gaussian energy distribution with standard deviation 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2keV, no chirp, transverse round upright 4D Gaussian distribution with 0.2 mm 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RMS size, and 0.5 um normalized emittance.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   </a:t>
            </a: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2"/>
                </a:solidFill>
              </a:rPr>
              <a:t>Linac</a:t>
            </a:r>
            <a:r>
              <a:rPr lang="en-US" sz="1600" dirty="0" smtClean="0">
                <a:solidFill>
                  <a:schemeClr val="tx2"/>
                </a:solidFill>
              </a:rPr>
              <a:t> parameters: L1 (1.3GHz, 20m, 16MV/m), k = 0.61685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                                HL (3.9GHz, 5m, 10MV/m), </a:t>
            </a:r>
            <a:r>
              <a:rPr lang="en-US" sz="1600" dirty="0">
                <a:solidFill>
                  <a:schemeClr val="tx2"/>
                </a:solidFill>
              </a:rPr>
              <a:t>k = </a:t>
            </a:r>
            <a:r>
              <a:rPr lang="en-US" sz="1600" dirty="0" smtClean="0">
                <a:solidFill>
                  <a:schemeClr val="tx2"/>
                </a:solidFill>
              </a:rPr>
              <a:t>0.61685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                                L2 </a:t>
            </a:r>
            <a:r>
              <a:rPr lang="en-US" sz="1600" dirty="0">
                <a:solidFill>
                  <a:schemeClr val="tx2"/>
                </a:solidFill>
              </a:rPr>
              <a:t>(1.3GHz, </a:t>
            </a:r>
            <a:r>
              <a:rPr lang="en-US" sz="1600" dirty="0" smtClean="0">
                <a:solidFill>
                  <a:schemeClr val="tx2"/>
                </a:solidFill>
              </a:rPr>
              <a:t>200m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smtClean="0">
                <a:solidFill>
                  <a:schemeClr val="tx2"/>
                </a:solidFill>
              </a:rPr>
              <a:t>16MV/m), </a:t>
            </a:r>
            <a:r>
              <a:rPr lang="en-US" sz="1600" dirty="0">
                <a:solidFill>
                  <a:schemeClr val="tx2"/>
                </a:solidFill>
              </a:rPr>
              <a:t>k = </a:t>
            </a:r>
            <a:r>
              <a:rPr lang="en-US" sz="1600" dirty="0" smtClean="0">
                <a:solidFill>
                  <a:schemeClr val="tx2"/>
                </a:solidFill>
              </a:rPr>
              <a:t>0.61685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                                L3 (1.3GHz, 400m, 16MV/m), k = 0.61685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                                BC1 R56 = 5 cm, L = 10, k = 0.27416</a:t>
            </a:r>
          </a:p>
          <a:p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                                BC2 R56 = 5 cm, L = 20, k = 0.27416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78" y="1155247"/>
            <a:ext cx="6984948" cy="172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Session Problem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4176" y="1490570"/>
            <a:ext cx="707604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sz="2000" dirty="0" smtClean="0">
                <a:solidFill>
                  <a:schemeClr val="tx2"/>
                </a:solidFill>
              </a:rPr>
              <a:t>)   Find the final electron beam bunch length at the end of L3,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estimate FEL radiation wavelength, bandwidth, and power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compute speedup of your program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AutoNum type="arabicParenR" startAt="2"/>
            </a:pPr>
            <a:r>
              <a:rPr lang="en-US" sz="2000" dirty="0" smtClean="0">
                <a:solidFill>
                  <a:schemeClr val="tx2"/>
                </a:solidFill>
              </a:rPr>
              <a:t> Find the final electron beam energy spread at the end of L3,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estimate </a:t>
            </a:r>
            <a:r>
              <a:rPr lang="en-US" sz="2000" dirty="0">
                <a:solidFill>
                  <a:srgbClr val="FF0000"/>
                </a:solidFill>
              </a:rPr>
              <a:t>FEL radiation wavelength, bandwidth, and </a:t>
            </a:r>
            <a:r>
              <a:rPr lang="en-US" sz="2000" dirty="0" smtClean="0">
                <a:solidFill>
                  <a:srgbClr val="FF0000"/>
                </a:solidFill>
              </a:rPr>
              <a:t>power</a:t>
            </a:r>
            <a:r>
              <a:rPr lang="en-US" sz="2000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compute </a:t>
            </a:r>
            <a:r>
              <a:rPr lang="en-US" sz="2000" dirty="0">
                <a:solidFill>
                  <a:schemeClr val="tx2"/>
                </a:solidFill>
              </a:rPr>
              <a:t>speedup of your program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3)   Find the final electron beam emittance at the end of L3,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r>
              <a:rPr lang="en-US" sz="2000" dirty="0">
                <a:solidFill>
                  <a:srgbClr val="FF0000"/>
                </a:solidFill>
              </a:rPr>
              <a:t>estimate FEL radiation wavelength, bandwidth, and power</a:t>
            </a:r>
            <a:r>
              <a:rPr lang="en-US" sz="2000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r>
              <a:rPr lang="en-US" sz="2000" dirty="0">
                <a:solidFill>
                  <a:schemeClr val="tx2"/>
                </a:solidFill>
              </a:rPr>
              <a:t>compute speedup of your program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Dynamics Inside the Accelerator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2460"/>
            <a:ext cx="4690820" cy="37930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748" y="2646815"/>
            <a:ext cx="4438931" cy="8889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593" y="4178390"/>
            <a:ext cx="2526355" cy="20044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599436" y="1400404"/>
            <a:ext cx="461556" cy="8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399140" y="1409114"/>
            <a:ext cx="200296" cy="330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7047928" y="1400403"/>
            <a:ext cx="213360" cy="3396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46000" y="1744860"/>
            <a:ext cx="363512" cy="43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261288" y="1750400"/>
            <a:ext cx="363512" cy="43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irect Access Storage 11"/>
          <p:cNvSpPr/>
          <p:nvPr/>
        </p:nvSpPr>
        <p:spPr>
          <a:xfrm>
            <a:off x="1870931" y="1188272"/>
            <a:ext cx="1190257" cy="783773"/>
          </a:xfrm>
          <a:prstGeom prst="flowChartMagneticDrum">
            <a:avLst/>
          </a:prstGeom>
          <a:solidFill>
            <a:schemeClr val="accent2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52925" y="3657045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anose="05050102010706020507" pitchFamily="18" charset="2"/>
              </a:rPr>
              <a:t>Dg</a:t>
            </a:r>
            <a:r>
              <a:rPr lang="en-US" sz="2000" baseline="-25000" dirty="0" smtClean="0">
                <a:latin typeface="Symbol" panose="05050102010706020507" pitchFamily="18" charset="2"/>
              </a:rPr>
              <a:t>2</a:t>
            </a:r>
            <a:r>
              <a:rPr lang="en-US" sz="2000" dirty="0" smtClean="0">
                <a:latin typeface="Symbol" panose="05050102010706020507" pitchFamily="18" charset="2"/>
              </a:rPr>
              <a:t> = Dg</a:t>
            </a:r>
            <a:r>
              <a:rPr lang="en-US" sz="2000" baseline="-25000" dirty="0" smtClean="0"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29157" y="901097"/>
            <a:ext cx="260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unch compressor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9502" y="818940"/>
            <a:ext cx="10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RF cavity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99" y="1939528"/>
            <a:ext cx="825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z: longitudinal relative position deviation </a:t>
            </a:r>
            <a:r>
              <a:rPr lang="en-US" dirty="0" err="1" smtClean="0">
                <a:solidFill>
                  <a:schemeClr val="tx2"/>
                </a:solidFill>
                <a:latin typeface="+mj-lt"/>
              </a:rPr>
              <a:t>w.r.p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. reference particle position</a:t>
            </a:r>
          </a:p>
          <a:p>
            <a:r>
              <a:rPr lang="en-US" dirty="0" smtClean="0">
                <a:solidFill>
                  <a:schemeClr val="tx2"/>
                </a:solidFill>
                <a:latin typeface="Symbol" panose="05050102010706020507" pitchFamily="18" charset="2"/>
              </a:rPr>
              <a:t>Dg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: </a:t>
            </a:r>
            <a:r>
              <a:rPr lang="en-US" dirty="0">
                <a:solidFill>
                  <a:schemeClr val="tx2"/>
                </a:solidFill>
              </a:rPr>
              <a:t>longitudinal </a:t>
            </a:r>
            <a:r>
              <a:rPr lang="en-US" dirty="0" smtClean="0">
                <a:solidFill>
                  <a:schemeClr val="tx2"/>
                </a:solidFill>
              </a:rPr>
              <a:t>normalized relative energy deviation </a:t>
            </a:r>
            <a:r>
              <a:rPr lang="en-US" dirty="0" err="1" smtClean="0">
                <a:solidFill>
                  <a:schemeClr val="tx2"/>
                </a:solidFill>
              </a:rPr>
              <a:t>w.r.p</a:t>
            </a:r>
            <a:r>
              <a:rPr lang="en-US" dirty="0">
                <a:solidFill>
                  <a:schemeClr val="tx2"/>
                </a:solidFill>
              </a:rPr>
              <a:t>. reference </a:t>
            </a:r>
            <a:r>
              <a:rPr lang="en-US" dirty="0" smtClean="0">
                <a:solidFill>
                  <a:schemeClr val="tx2"/>
                </a:solidFill>
              </a:rPr>
              <a:t>particle energy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Matrix through </a:t>
            </a:r>
            <a:r>
              <a:rPr lang="en-US" dirty="0" err="1" smtClean="0"/>
              <a:t>Linac</a:t>
            </a:r>
            <a:r>
              <a:rPr lang="en-US" dirty="0" smtClean="0"/>
              <a:t> and Bunch Compressor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36" y="1339376"/>
            <a:ext cx="6343067" cy="1982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36" y="3976079"/>
            <a:ext cx="6343067" cy="19822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32154" y="5277080"/>
            <a:ext cx="55015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R56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9552" y="992078"/>
            <a:ext cx="224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+mj-lt"/>
              </a:rPr>
              <a:t>Linac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 Transfer Matrix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8784" y="3484217"/>
            <a:ext cx="358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</a:rPr>
              <a:t>Bunch Compressor Transfer Matrix</a:t>
            </a:r>
          </a:p>
        </p:txBody>
      </p:sp>
    </p:spTree>
    <p:extLst>
      <p:ext uri="{BB962C8B-B14F-4D97-AF65-F5344CB8AC3E}">
        <p14:creationId xmlns:p14="http://schemas.microsoft.com/office/powerpoint/2010/main" val="942528158"/>
      </p:ext>
    </p:extLst>
  </p:cSld>
  <p:clrMapOvr>
    <a:masterClrMapping/>
  </p:clrMapOvr>
</p:sld>
</file>

<file path=ppt/theme/theme1.xml><?xml version="1.0" encoding="utf-8"?>
<a:theme xmlns:a="http://schemas.openxmlformats.org/drawingml/2006/main" name="ATAP Blue Footer">
  <a:themeElements>
    <a:clrScheme name="AT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17737</TotalTime>
  <Words>287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Courier New</vt:lpstr>
      <vt:lpstr>Franklin Gothic Book</vt:lpstr>
      <vt:lpstr>Franklin Gothic Medium</vt:lpstr>
      <vt:lpstr>Symbol</vt:lpstr>
      <vt:lpstr>ATAP Blue Footer</vt:lpstr>
      <vt:lpstr>ATAP No Footer</vt:lpstr>
      <vt:lpstr>Practice Session Problem (1)</vt:lpstr>
      <vt:lpstr>Practice Session Problem (2)</vt:lpstr>
      <vt:lpstr>Longitudinal Dynamics Inside the Accelerator</vt:lpstr>
      <vt:lpstr>Transfer Matrix through Linac and Bunch Compressor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teid05</dc:creator>
  <cp:lastModifiedBy>jiqiang</cp:lastModifiedBy>
  <cp:revision>540</cp:revision>
  <dcterms:created xsi:type="dcterms:W3CDTF">2015-07-10T17:44:33Z</dcterms:created>
  <dcterms:modified xsi:type="dcterms:W3CDTF">2023-06-29T21:56:49Z</dcterms:modified>
</cp:coreProperties>
</file>